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2" r:id="rId3"/>
    <p:sldId id="343" r:id="rId4"/>
    <p:sldId id="344" r:id="rId5"/>
    <p:sldId id="336" r:id="rId6"/>
    <p:sldId id="303" r:id="rId7"/>
    <p:sldId id="320" r:id="rId8"/>
    <p:sldId id="337" r:id="rId9"/>
    <p:sldId id="307" r:id="rId10"/>
    <p:sldId id="309" r:id="rId11"/>
    <p:sldId id="349" r:id="rId12"/>
    <p:sldId id="331" r:id="rId13"/>
    <p:sldId id="321" r:id="rId14"/>
    <p:sldId id="351" r:id="rId15"/>
    <p:sldId id="339" r:id="rId16"/>
    <p:sldId id="345" r:id="rId17"/>
    <p:sldId id="293" r:id="rId18"/>
    <p:sldId id="356" r:id="rId19"/>
    <p:sldId id="357" r:id="rId20"/>
    <p:sldId id="359" r:id="rId21"/>
    <p:sldId id="348" r:id="rId22"/>
    <p:sldId id="360" r:id="rId23"/>
    <p:sldId id="335" r:id="rId24"/>
    <p:sldId id="352" r:id="rId25"/>
    <p:sldId id="323" r:id="rId26"/>
    <p:sldId id="358" r:id="rId27"/>
    <p:sldId id="30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61583" autoAdjust="0"/>
  </p:normalViewPr>
  <p:slideViewPr>
    <p:cSldViewPr>
      <p:cViewPr varScale="1">
        <p:scale>
          <a:sx n="51" d="100"/>
          <a:sy n="51" d="100"/>
        </p:scale>
        <p:origin x="1660" y="5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7714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Narkisim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arkisim"/>
              </a:defRPr>
            </a:lvl1pPr>
          </a:lstStyle>
          <a:p>
            <a:fld id="{1ABD95C3-6259-4ACD-8D55-67B242B5188E}" type="datetimeFigureOut">
              <a:rPr lang="en-US"/>
              <a:pPr/>
              <a:t>2/21/2019</a:t>
            </a:fld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Narkisim"/>
              </a:defRPr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575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arkisim"/>
              </a:defRPr>
            </a:lvl1pPr>
          </a:lstStyle>
          <a:p>
            <a:fld id="{F96FBD22-C393-4053-9687-4BE789A0B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9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CC5DDF-BED3-429E-94AC-92BAA2462164}" type="datetimeFigureOut">
              <a:rPr lang="en-US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392"/>
            <a:ext cx="5608320" cy="4182176"/>
          </a:xfrm>
          <a:prstGeom prst="rect">
            <a:avLst/>
          </a:prstGeom>
        </p:spPr>
        <p:txBody>
          <a:bodyPr vert="horz" lIns="92857" tIns="46429" rIns="92857" bIns="4642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2D7806-3F10-4E97-B4D0-28CC3345C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30453E-EE58-4813-B9F3-69ED445609E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189E81-C66A-47A1-ABDB-D8CC50E6D3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6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13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307" fontAlgn="base">
              <a:spcBef>
                <a:spcPct val="0"/>
              </a:spcBef>
              <a:spcAft>
                <a:spcPct val="0"/>
              </a:spcAft>
            </a:pPr>
            <a:fld id="{F286E480-8BCE-4CDB-9529-E6195CF80177}" type="slidenum">
              <a:rPr lang="en-US" altLang="en-US">
                <a:latin typeface="Arial" charset="0"/>
                <a:cs typeface="Arial" charset="0"/>
              </a:rPr>
              <a:pPr defTabSz="946307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8573"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60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06778B-2BD5-4E4D-94A2-6BCB639941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970938" y="8829575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7" tIns="46429" rIns="92857" bIns="46429" anchor="b"/>
          <a:lstStyle/>
          <a:p>
            <a:pPr algn="r"/>
            <a:fld id="{C81D7292-9402-4597-B8A8-145A0397EFE1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50397C-92EF-41E9-A322-48B6D01F21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24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8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00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45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16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52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35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307" fontAlgn="base">
              <a:spcBef>
                <a:spcPct val="0"/>
              </a:spcBef>
              <a:spcAft>
                <a:spcPct val="0"/>
              </a:spcAft>
            </a:pPr>
            <a:fld id="{473E8E6D-C650-4110-B412-2C0F9A2F8EB3}" type="slidenum">
              <a:rPr lang="en-US" altLang="en-US">
                <a:latin typeface="Arial" charset="0"/>
                <a:cs typeface="Arial" charset="0"/>
              </a:rPr>
              <a:pPr defTabSz="946307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6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8573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85D18D-B4D8-4F16-A24B-964A5352F01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6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D7806-3F10-4E97-B4D0-28CC3345C4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8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307" fontAlgn="base">
              <a:spcBef>
                <a:spcPct val="0"/>
              </a:spcBef>
              <a:spcAft>
                <a:spcPct val="0"/>
              </a:spcAft>
            </a:pPr>
            <a:fld id="{7FDE261B-E4C9-440F-8440-F3E235A233BC}" type="slidenum">
              <a:rPr lang="en-US" altLang="en-US">
                <a:latin typeface="Arial" charset="0"/>
                <a:cs typeface="Arial" charset="0"/>
              </a:rPr>
              <a:pPr defTabSz="946307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765F5-478F-4EAD-9648-60CAC5C9D64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307" fontAlgn="base">
              <a:spcBef>
                <a:spcPct val="0"/>
              </a:spcBef>
              <a:spcAft>
                <a:spcPct val="0"/>
              </a:spcAft>
            </a:pPr>
            <a:fld id="{979F85F8-18F2-49AF-91B1-F4F354295F5C}" type="slidenum">
              <a:rPr lang="en-US" altLang="en-US">
                <a:latin typeface="Arial" charset="0"/>
                <a:cs typeface="Arial" charset="0"/>
              </a:rPr>
              <a:pPr defTabSz="946307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5E3E9C-526F-47DA-A977-723F61B0D32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1C4A5-FC12-45BB-984C-B787951D34B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3452-74C1-45AF-B992-737FA4A57762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D5F3F-EEF2-4D06-8263-A27DAA741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6DCC-00C8-4995-A40F-093298329EA2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FB3B-2563-42E6-95F9-E345F58DC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6751-5ABC-4CD3-978B-F154511998B4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2F27-7055-44DF-A857-5A5660FD7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27BE-088D-4657-8A08-B4A77850559E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6828-4F38-4B87-9C26-79DC82828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B5BA-ED7E-42EA-9D64-DF9FCED8D051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1965-1832-4886-BE63-B83E5C1B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F78B-BA6A-4AA9-98F5-D084ED683079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AEF2-B44D-4FC3-8D74-D5A4FE698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5F3-7EED-4AC6-BFD8-B226AF8A6154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5105-1746-4A6E-80C5-BBBE1310A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E57B-BB81-423A-8881-1CC87B156911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FAD7-9613-4AA2-8FB7-0FD6C193A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8DB6-C66D-4A49-8A1D-4946743CBB09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F59A-191F-4961-AFCD-5E7835DF1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231D-B7EB-4C43-9686-154F5A2AC6A5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09FF-9760-4C38-84BC-799D16152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48BF-97C0-4650-B3F4-D13ADD266F09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7FBB-F46D-4ACF-ACB1-88AB0C9DC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EC351-5320-4649-A653-DD68FC64C988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21873-81E2-4906-8DF1-2CF485FCD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38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3"/>
          <a:srcRect t="2" b="65169"/>
          <a:stretch>
            <a:fillRect/>
          </a:stretch>
        </p:blipFill>
        <p:spPr bwMode="auto">
          <a:xfrm>
            <a:off x="-6350" y="5086350"/>
            <a:ext cx="838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rlisa.levin@ag.state.nj.u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mailto:katie.hunter@ag.state.nj.us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ns.usda.gov/school-meals/healthy-hunger-free-kids-act" TargetMode="External"/><Relationship Id="rId3" Type="http://schemas.openxmlformats.org/officeDocument/2006/relationships/hyperlink" Target="http://teamnutrition.usda.gov/" TargetMode="External"/><Relationship Id="rId7" Type="http://schemas.openxmlformats.org/officeDocument/2006/relationships/hyperlink" Target="http://www.fns.usda.gov/tn/local-school-wellness-policy-outreach-toolki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ns.usda.gov/school-meals/child-nutrition-programs" TargetMode="External"/><Relationship Id="rId5" Type="http://schemas.openxmlformats.org/officeDocument/2006/relationships/hyperlink" Target="http://www.fns.usda.gov/tn/team-nutrition" TargetMode="External"/><Relationship Id="rId4" Type="http://schemas.openxmlformats.org/officeDocument/2006/relationships/hyperlink" Target="http://www.fns.usda.gov/tn/local-school-wellness-policy" TargetMode="External"/><Relationship Id="rId9" Type="http://schemas.openxmlformats.org/officeDocument/2006/relationships/hyperlink" Target="https://foodplanner.healthiergeneration.org/calculator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HealthyYouth/health_and_acacdemics/" TargetMode="External"/><Relationship Id="rId3" Type="http://schemas.openxmlformats.org/officeDocument/2006/relationships/hyperlink" Target="http://www.ocde.us/nutritioneducation/Documents/AHGModelWellnessPolicy.doc" TargetMode="External"/><Relationship Id="rId7" Type="http://schemas.openxmlformats.org/officeDocument/2006/relationships/hyperlink" Target="https://www.cdc.gov/healthyschools/index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healthyyouth/wscc/pdf/wscc_fact_sheet_508c.pdf" TargetMode="External"/><Relationship Id="rId5" Type="http://schemas.openxmlformats.org/officeDocument/2006/relationships/hyperlink" Target="http://www.cdc.gov/healthyyouth/wscc/index.htm" TargetMode="External"/><Relationship Id="rId4" Type="http://schemas.openxmlformats.org/officeDocument/2006/relationships/hyperlink" Target="https://www.healthiergeneration.org/take_action/schools/wellness_committees__policies/local_wellness_policy_final_rul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gov/agricultur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116763" cy="1423988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Local Wellness Policy (LWP)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Updates for School Year 2017-18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Presented by The New Jersey Department of Agriculture School Nutrition Programs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6387" name="Picture 9" descr="Division of Food and Nutr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826" y="5783808"/>
            <a:ext cx="1441174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New Jersey State Seal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0899" y="5263319"/>
            <a:ext cx="1523999" cy="15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197257" y="3368597"/>
            <a:ext cx="290188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Narkisim"/>
                <a:cs typeface="Arial Bold" pitchFamily="34" charset="0"/>
              </a:rPr>
              <a:t>Presenters: </a:t>
            </a:r>
          </a:p>
          <a:p>
            <a:r>
              <a:rPr lang="en-US" altLang="en-US" sz="2400" dirty="0">
                <a:latin typeface="Narkisim"/>
                <a:cs typeface="Arial Bold" pitchFamily="34" charset="0"/>
              </a:rPr>
              <a:t>Erlisa Levin, MPH, RD</a:t>
            </a:r>
          </a:p>
          <a:p>
            <a:r>
              <a:rPr lang="en-US" altLang="en-US" sz="2400" dirty="0">
                <a:latin typeface="Narkisim"/>
                <a:cs typeface="Arial Bold" pitchFamily="34" charset="0"/>
              </a:rPr>
              <a:t>Katie Hunter, RD</a:t>
            </a:r>
          </a:p>
          <a:p>
            <a:endParaRPr lang="en-US" dirty="0">
              <a:latin typeface="Narkisim"/>
            </a:endParaRPr>
          </a:p>
          <a:p>
            <a:endParaRPr lang="en-US" altLang="en-US" b="1" i="1" dirty="0"/>
          </a:p>
          <a:p>
            <a:endParaRPr lang="en-US" dirty="0">
              <a:latin typeface="Narkisi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1. Public involvement continued</a:t>
            </a:r>
            <a:br>
              <a:rPr lang="en-US" dirty="0"/>
            </a:b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r>
              <a:rPr lang="en-US" dirty="0"/>
              <a:t>Notification </a:t>
            </a:r>
          </a:p>
          <a:p>
            <a:pPr lvl="1"/>
            <a:r>
              <a:rPr lang="en-US" dirty="0"/>
              <a:t>SFAs are required to inform and update the stakeholders about content and implementation of the local wellness policy</a:t>
            </a:r>
          </a:p>
          <a:p>
            <a:pPr lvl="1"/>
            <a:r>
              <a:rPr lang="en-US" dirty="0"/>
              <a:t>How?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Post LWP on school website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Send home hard copy of LWP with students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Put LWP in school newsletter </a:t>
            </a:r>
          </a:p>
        </p:txBody>
      </p:sp>
      <p:pic>
        <p:nvPicPr>
          <p:cNvPr id="44035" name="Picture 3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735513"/>
            <a:ext cx="212248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2. Nutrition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525963"/>
          </a:xfrm>
        </p:spPr>
        <p:txBody>
          <a:bodyPr/>
          <a:lstStyle/>
          <a:p>
            <a:pPr lvl="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cs typeface="Verdana"/>
              </a:rPr>
              <a:t>Gives students the knowledge, skills, and confidence to make healthy eating choices.</a:t>
            </a:r>
          </a:p>
          <a:p>
            <a:pPr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cs typeface="Verdana"/>
              </a:rPr>
              <a:t>Nutrition education may include:</a:t>
            </a:r>
          </a:p>
          <a:p>
            <a:pPr marL="713232" lvl="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cs typeface="Verdana"/>
              </a:rPr>
              <a:t>Teaching about healthy meal patterns</a:t>
            </a:r>
          </a:p>
          <a:p>
            <a:pPr marL="713232" lvl="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cs typeface="Verdana"/>
              </a:rPr>
              <a:t>Reading Nutrition Facts labels</a:t>
            </a:r>
          </a:p>
          <a:p>
            <a:pPr marL="713232" lvl="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cs typeface="Verdana"/>
              </a:rPr>
              <a:t>Identifying sources of added sugars, saturated fats</a:t>
            </a:r>
          </a:p>
          <a:p>
            <a:endParaRPr lang="en-US" sz="2400" dirty="0"/>
          </a:p>
        </p:txBody>
      </p:sp>
      <p:pic>
        <p:nvPicPr>
          <p:cNvPr id="4" name="Picture 3" title="Logo from ChooseMyPlate.gov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66" y="4936105"/>
            <a:ext cx="2148834" cy="19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2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723674" y="283029"/>
            <a:ext cx="8229600" cy="11430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3. Nutrition Promotion</a:t>
            </a:r>
            <a:br>
              <a:rPr lang="en-US" sz="4000" dirty="0"/>
            </a:br>
            <a:r>
              <a:rPr lang="en-US" sz="2400" dirty="0">
                <a:latin typeface="+mn-lt"/>
              </a:rPr>
              <a:t>Examples of measurable goals for nutrition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33095"/>
            <a:ext cx="6700044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Student Wellness Teams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School gardens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Classroom rewards program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Healthy classroom parties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Healthy fundraiser resources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Classroom energizers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Farmer in the Classroom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4275" name="Picture 5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91000"/>
            <a:ext cx="212248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447800"/>
            <a:ext cx="2122488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7124700" cy="923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4. Nutrition Guidelines </a:t>
            </a:r>
            <a:r>
              <a:rPr lang="en-US" sz="4000" dirty="0">
                <a:latin typeface="Gadugi" panose="020B0502040204020203" pitchFamily="34" charset="0"/>
              </a:rPr>
              <a:t>	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14400" y="1138670"/>
            <a:ext cx="7848600" cy="3962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USDA Final Rule states that Local Wellness Policies include nutrition guidelines for all foods and beverages available during school hours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Does not apply to events outside of school hours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NEW: LWPs must include policies that allow marketing and advertising of only those foods and beverages that meet the Smart Snacks in school nutrition standards</a:t>
            </a:r>
            <a:endParaRPr lang="en-US" sz="2000" dirty="0"/>
          </a:p>
        </p:txBody>
      </p:sp>
      <p:pic>
        <p:nvPicPr>
          <p:cNvPr id="31747" name="Picture 3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394664"/>
            <a:ext cx="1570037" cy="146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5. Physical Activity</a:t>
            </a:r>
            <a:br>
              <a:rPr lang="en-US" sz="4000" dirty="0">
                <a:latin typeface="+mn-lt"/>
              </a:rPr>
            </a:br>
            <a:r>
              <a:rPr lang="en-US" sz="2400" dirty="0">
                <a:latin typeface="+mn-lt"/>
              </a:rPr>
              <a:t>Examples of measurable goals for physical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239000" cy="4525963"/>
          </a:xfrm>
        </p:spPr>
        <p:txBody>
          <a:bodyPr/>
          <a:lstStyle/>
          <a:p>
            <a:r>
              <a:rPr lang="en-US" sz="2800" dirty="0"/>
              <a:t>Integrate physical activity into the academic curriculum</a:t>
            </a:r>
          </a:p>
          <a:p>
            <a:r>
              <a:rPr lang="en-US" sz="2800" dirty="0"/>
              <a:t>Schedule recess before lunch whenever possible</a:t>
            </a:r>
          </a:p>
          <a:p>
            <a:r>
              <a:rPr lang="en-US" sz="2800" dirty="0"/>
              <a:t>Annual 5k walk/run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Afterschool fitness opportunities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Standardized Physical Education curriculum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Bike and walk to school days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3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010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Leadership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sz="2800" dirty="0"/>
              <a:t>SFAs are required to designate one or more SFA officials to ensure that each school complies with the LWP.</a:t>
            </a:r>
          </a:p>
          <a:p>
            <a:r>
              <a:rPr lang="en-US" sz="2800" dirty="0"/>
              <a:t>It is suggested to designate a lead person in each school building to report the progress at each site. </a:t>
            </a:r>
          </a:p>
          <a:p>
            <a:r>
              <a:rPr lang="en-US" sz="2800" dirty="0"/>
              <a:t>SFAs can determine the specific policies appropriate for the schools under their jurisdiction, provided that those policies include all required elements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6" name="Picture 3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439" y="5416595"/>
            <a:ext cx="1406236" cy="14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28600"/>
            <a:ext cx="68580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+mn-lt"/>
              </a:rPr>
              <a:t>Implementing Your Local Wellness Policy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962150"/>
            <a:ext cx="6934200" cy="3276600"/>
          </a:xfrm>
        </p:spPr>
        <p:txBody>
          <a:bodyPr/>
          <a:lstStyle/>
          <a:p>
            <a:r>
              <a:rPr lang="en-US" sz="2800" dirty="0"/>
              <a:t>Requires good planning and management skills</a:t>
            </a:r>
          </a:p>
          <a:p>
            <a:r>
              <a:rPr lang="en-US" sz="2800" dirty="0"/>
              <a:t>Consistent oversight (year round)</a:t>
            </a:r>
          </a:p>
          <a:p>
            <a:r>
              <a:rPr lang="en-US" sz="2800" dirty="0"/>
              <a:t>Requires widespread buy-in by school staff and the local community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83972" name="Picture 4" descr="j0215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38750"/>
            <a:ext cx="1558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4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3013" y="5353050"/>
            <a:ext cx="1425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Maintain Your LWP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84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SFAs are required to: </a:t>
            </a:r>
          </a:p>
          <a:p>
            <a:r>
              <a:rPr lang="en-US" dirty="0"/>
              <a:t>Make the LWP public</a:t>
            </a:r>
          </a:p>
          <a:p>
            <a:r>
              <a:rPr lang="en-US" dirty="0"/>
              <a:t>Review policy goals periodically throughout the year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63491" name="Picture 4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05400"/>
            <a:ext cx="1627188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67F7-7CB4-44BE-9110-A7BFD03D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Measure Your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2737-1106-4EE3-A5F1-F2376664B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SFAs are required to: </a:t>
            </a:r>
          </a:p>
          <a:p>
            <a:r>
              <a:rPr lang="en-US" dirty="0"/>
              <a:t>Establish a plan for measuring implementation of wellness policy</a:t>
            </a:r>
          </a:p>
          <a:p>
            <a:r>
              <a:rPr lang="en-US" dirty="0"/>
              <a:t>Designate one or more persons to ensure schools are achieving the measurable goals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A0AA9-AC8F-4BBF-9D5E-8B9EA01AF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60508">
            <a:off x="6017029" y="4534522"/>
            <a:ext cx="3019425" cy="1514475"/>
          </a:xfrm>
          <a:prstGeom prst="rect">
            <a:avLst/>
          </a:prstGeom>
        </p:spPr>
      </p:pic>
      <p:pic>
        <p:nvPicPr>
          <p:cNvPr id="1026" name="Picture 2" descr="Image result for yard s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4" y="4800600"/>
            <a:ext cx="5181600" cy="150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D4C3-B66B-49A0-B7D8-0221BEB1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Evaluate Your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6A49E-9A8B-48C9-8A25-79707A527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SFAs are required to: </a:t>
            </a:r>
          </a:p>
          <a:p>
            <a:r>
              <a:rPr lang="en-US" dirty="0"/>
              <a:t>Assess what’s working and what’s not working</a:t>
            </a:r>
          </a:p>
          <a:p>
            <a:r>
              <a:rPr lang="en-US" dirty="0"/>
              <a:t>Make improvements for the following year</a:t>
            </a:r>
          </a:p>
          <a:p>
            <a:r>
              <a:rPr lang="en-US" dirty="0"/>
              <a:t>Use Wellness Policy Evaluation tool – (form #357)</a:t>
            </a:r>
          </a:p>
          <a:p>
            <a:r>
              <a:rPr lang="en-US" dirty="0"/>
              <a:t>Share results with stakeholders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Image result for assessment tool">
            <a:extLst>
              <a:ext uri="{FF2B5EF4-FFF2-40B4-BE49-F238E27FC236}">
                <a16:creationId xmlns:a16="http://schemas.microsoft.com/office/drawing/2014/main" id="{456A7B71-923F-4FFD-B59B-C9EA86BC8A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52950"/>
            <a:ext cx="24384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11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80010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special thank you to the New Jersey Department of Health for their collaboration on this webinar! </a:t>
            </a:r>
          </a:p>
          <a:p>
            <a:r>
              <a:rPr lang="en-US" sz="2400" dirty="0"/>
              <a:t>Sheila Dunn, MBA</a:t>
            </a:r>
          </a:p>
          <a:p>
            <a:pPr lvl="1"/>
            <a:r>
              <a:rPr lang="en-US" sz="2400" dirty="0"/>
              <a:t>School Health Nutrition &amp; Physical Activity Specialist</a:t>
            </a:r>
          </a:p>
          <a:p>
            <a:r>
              <a:rPr lang="en-US" sz="2400" dirty="0"/>
              <a:t>Joan Healy-</a:t>
            </a:r>
            <a:r>
              <a:rPr lang="en-US" sz="2400" dirty="0" err="1"/>
              <a:t>Wielenta</a:t>
            </a:r>
            <a:r>
              <a:rPr lang="en-US" sz="2400" dirty="0"/>
              <a:t>, MBA, RD</a:t>
            </a:r>
          </a:p>
          <a:p>
            <a:pPr lvl="1"/>
            <a:r>
              <a:rPr lang="en-US" sz="2400" dirty="0"/>
              <a:t>Senior Program Coordinator, NJ SNAP-Ed/EFNEP Programs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257800"/>
            <a:ext cx="4572000" cy="15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18" y="173182"/>
            <a:ext cx="3057936" cy="119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831"/>
            <a:ext cx="8229600" cy="11430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Triennial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01000" cy="4525963"/>
          </a:xfrm>
        </p:spPr>
        <p:txBody>
          <a:bodyPr/>
          <a:lstStyle/>
          <a:p>
            <a:r>
              <a:rPr lang="en-US" sz="2400" dirty="0"/>
              <a:t>The Final Rule requires State agencies to assess compliance with the LWP requirements as a part of the general areas of the Administrative Review every 3 years. </a:t>
            </a:r>
          </a:p>
          <a:p>
            <a:r>
              <a:rPr lang="en-US" sz="2400" dirty="0"/>
              <a:t>SFAs must conduct an assessment of the LWP every 3 years, at a minimum. This assessment determines:</a:t>
            </a:r>
          </a:p>
          <a:p>
            <a:pPr lvl="1"/>
            <a:r>
              <a:rPr lang="en-US" sz="2400" dirty="0"/>
              <a:t>Compliance with the wellness policy</a:t>
            </a:r>
          </a:p>
          <a:p>
            <a:pPr lvl="1"/>
            <a:r>
              <a:rPr lang="en-US" sz="2400" dirty="0"/>
              <a:t>How the wellness policy compares to model wellness policies, and</a:t>
            </a:r>
          </a:p>
          <a:p>
            <a:pPr lvl="1"/>
            <a:r>
              <a:rPr lang="en-US" sz="2400" dirty="0"/>
              <a:t>Progress made in attaining the goals of the wellness policy </a:t>
            </a:r>
          </a:p>
        </p:txBody>
      </p:sp>
    </p:spTree>
    <p:extLst>
      <p:ext uri="{BB962C8B-B14F-4D97-AF65-F5344CB8AC3E}">
        <p14:creationId xmlns:p14="http://schemas.microsoft.com/office/powerpoint/2010/main" val="369852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884695" y="533400"/>
            <a:ext cx="8229600" cy="563562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Requirements for Administrative Review (AR) in New Jersey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391400" cy="4525963"/>
          </a:xfrm>
        </p:spPr>
        <p:txBody>
          <a:bodyPr/>
          <a:lstStyle/>
          <a:p>
            <a:r>
              <a:rPr lang="en-US" sz="2400" dirty="0"/>
              <a:t>Assessments are done at the end of the year (were the goals achieved?)</a:t>
            </a:r>
          </a:p>
          <a:p>
            <a:pPr lvl="1"/>
            <a:r>
              <a:rPr lang="en-US" sz="2400" dirty="0"/>
              <a:t>Use NJ’s Wellness Policy Evaluation tool (form #357)</a:t>
            </a:r>
          </a:p>
          <a:p>
            <a:pPr lvl="1"/>
            <a:r>
              <a:rPr lang="en-US" sz="2400" dirty="0"/>
              <a:t>During an AR the prior year assessment tool will be reviewed </a:t>
            </a:r>
          </a:p>
          <a:p>
            <a:pPr lvl="1"/>
            <a:r>
              <a:rPr lang="en-US" sz="2400" dirty="0"/>
              <a:t> 2017-18 is first year for USDA triennial assessment requirement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dirty="0"/>
          </a:p>
        </p:txBody>
      </p:sp>
      <p:pic>
        <p:nvPicPr>
          <p:cNvPr id="6" name="Picture 5" descr="bd0663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372" y="4819160"/>
            <a:ext cx="2398713" cy="20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Documentation</a:t>
            </a:r>
          </a:p>
        </p:txBody>
      </p:sp>
      <p:pic>
        <p:nvPicPr>
          <p:cNvPr id="2050" name="Picture 2" descr="Image result for document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400" y="4648200"/>
            <a:ext cx="27871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4525963"/>
          </a:xfrm>
        </p:spPr>
        <p:txBody>
          <a:bodyPr/>
          <a:lstStyle/>
          <a:p>
            <a:r>
              <a:rPr lang="en-US" sz="2400" dirty="0"/>
              <a:t>The State agency will examine records during the AR including:</a:t>
            </a:r>
          </a:p>
          <a:p>
            <a:pPr lvl="1"/>
            <a:r>
              <a:rPr lang="en-US" sz="2400" dirty="0"/>
              <a:t>Copy of the current wellness policy</a:t>
            </a:r>
          </a:p>
          <a:p>
            <a:pPr lvl="1"/>
            <a:r>
              <a:rPr lang="en-US" sz="2400" dirty="0"/>
              <a:t>Documentation on how the policy and assessments are made available to the public</a:t>
            </a:r>
          </a:p>
          <a:p>
            <a:pPr lvl="1"/>
            <a:r>
              <a:rPr lang="en-US" sz="2400" dirty="0"/>
              <a:t>The most recent assessment of implementation of the policy, and</a:t>
            </a:r>
          </a:p>
          <a:p>
            <a:pPr lvl="1"/>
            <a:r>
              <a:rPr lang="en-US" sz="2400" dirty="0"/>
              <a:t>Documentation of efforts to review and update the policy, including who was involved in the process and how stakeholders were made aware of their ability to participate</a:t>
            </a:r>
          </a:p>
          <a:p>
            <a:pPr lvl="1"/>
            <a:r>
              <a:rPr lang="en-US" sz="2400" dirty="0"/>
              <a:t>Completing form #357 makes you compliant</a:t>
            </a:r>
          </a:p>
        </p:txBody>
      </p:sp>
    </p:spTree>
    <p:extLst>
      <p:ext uri="{BB962C8B-B14F-4D97-AF65-F5344CB8AC3E}">
        <p14:creationId xmlns:p14="http://schemas.microsoft.com/office/powerpoint/2010/main" val="210682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Your Key Take-Aways for Success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1400" cy="4525963"/>
          </a:xfrm>
        </p:spPr>
        <p:txBody>
          <a:bodyPr/>
          <a:lstStyle/>
          <a:p>
            <a:r>
              <a:rPr lang="en-US" dirty="0"/>
              <a:t>Find passionate leaders in each school</a:t>
            </a:r>
          </a:p>
          <a:p>
            <a:r>
              <a:rPr lang="en-US" dirty="0"/>
              <a:t>Build a good team at each school</a:t>
            </a:r>
          </a:p>
          <a:p>
            <a:r>
              <a:rPr lang="en-US" dirty="0"/>
              <a:t>Less is more (have a few strong measurable goals rather than many weak goals)</a:t>
            </a:r>
          </a:p>
          <a:p>
            <a:r>
              <a:rPr lang="en-US" dirty="0"/>
              <a:t>Regularly monitor progress</a:t>
            </a:r>
          </a:p>
        </p:txBody>
      </p:sp>
      <p:pic>
        <p:nvPicPr>
          <p:cNvPr id="70659" name="Picture 3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338" y="4572000"/>
            <a:ext cx="2613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Contact Us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EAD6A-085E-4BCF-A12B-3069A9733483}"/>
              </a:ext>
            </a:extLst>
          </p:cNvPr>
          <p:cNvSpPr txBox="1"/>
          <p:nvPr/>
        </p:nvSpPr>
        <p:spPr>
          <a:xfrm>
            <a:off x="979585" y="1752600"/>
            <a:ext cx="8012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If further inquiries, please contact the presenters of this webinar: 609-984-0692</a:t>
            </a:r>
          </a:p>
          <a:p>
            <a:endParaRPr lang="en-US" sz="2400" dirty="0">
              <a:latin typeface="+mn-lt"/>
            </a:endParaRPr>
          </a:p>
          <a:p>
            <a:r>
              <a:rPr lang="en-US" altLang="en-US" sz="2400" dirty="0">
                <a:latin typeface="+mn-lt"/>
                <a:cs typeface="Arial Bold" pitchFamily="34" charset="0"/>
              </a:rPr>
              <a:t>Erlisa Levin, MPH, RD @ </a:t>
            </a:r>
            <a:r>
              <a:rPr lang="en-US" altLang="en-US" sz="2400" dirty="0">
                <a:latin typeface="+mn-lt"/>
                <a:cs typeface="Arial Bold" pitchFamily="34" charset="0"/>
                <a:hlinkClick r:id="rId3"/>
              </a:rPr>
              <a:t>erlisa.levin@ag.state.nj.us</a:t>
            </a:r>
            <a:r>
              <a:rPr lang="en-US" altLang="en-US" sz="2400" dirty="0">
                <a:latin typeface="+mn-lt"/>
                <a:cs typeface="Arial Bold" pitchFamily="34" charset="0"/>
              </a:rPr>
              <a:t>  </a:t>
            </a:r>
          </a:p>
          <a:p>
            <a:r>
              <a:rPr lang="en-US" altLang="en-US" sz="2400" dirty="0">
                <a:latin typeface="+mn-lt"/>
                <a:cs typeface="Arial Bold" pitchFamily="34" charset="0"/>
              </a:rPr>
              <a:t>Katie Hunter, RD @ </a:t>
            </a:r>
            <a:r>
              <a:rPr lang="en-US" altLang="en-US" sz="2400" dirty="0">
                <a:latin typeface="+mn-lt"/>
                <a:cs typeface="Arial Bold" pitchFamily="34" charset="0"/>
                <a:hlinkClick r:id="rId4"/>
              </a:rPr>
              <a:t>katie.hunter@ag.state.nj.us</a:t>
            </a:r>
            <a:r>
              <a:rPr lang="en-US" altLang="en-US" sz="2400" dirty="0">
                <a:latin typeface="+mn-lt"/>
                <a:cs typeface="Arial Bold" pitchFamily="34" charset="0"/>
              </a:rPr>
              <a:t> </a:t>
            </a:r>
          </a:p>
          <a:p>
            <a:endParaRPr lang="en-US" altLang="en-US" sz="2400" dirty="0">
              <a:latin typeface="+mn-lt"/>
              <a:cs typeface="Arial Bold" pitchFamily="34" charset="0"/>
            </a:endParaRPr>
          </a:p>
          <a:p>
            <a:endParaRPr lang="en-US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4076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4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r>
              <a:rPr lang="en-US" sz="4000" dirty="0">
                <a:latin typeface="+mn-lt"/>
                <a:ea typeface="Gotham Bold"/>
                <a:cs typeface="Gotham Bold"/>
              </a:rPr>
              <a:t>Resources </a:t>
            </a:r>
          </a:p>
        </p:txBody>
      </p:sp>
      <p:sp>
        <p:nvSpPr>
          <p:cNvPr id="153603" name="Rectangle 3">
            <a:extLst/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14400"/>
            <a:ext cx="7239000" cy="52578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US" sz="2000" dirty="0"/>
              <a:t>USDA Resources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US" sz="2000" dirty="0"/>
              <a:t>USDA’s Team Nutrition resources are at  </a:t>
            </a:r>
            <a:r>
              <a:rPr lang="en-US" sz="2000" u="sng" dirty="0">
                <a:hlinkClick r:id="rId3"/>
              </a:rPr>
              <a:t>http://teamnutrition.usda.gov</a:t>
            </a:r>
            <a:endParaRPr lang="en-US" sz="2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US" sz="2000" dirty="0">
                <a:hlinkClick r:id="rId4"/>
              </a:rPr>
              <a:t>http://www.fns.usda.gov/tn/local-school-wellness-policy</a:t>
            </a:r>
            <a:endParaRPr lang="en-US" sz="2000" dirty="0"/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5"/>
              </a:rPr>
              <a:t>http://www.fns.usda.gov/tn/team-nutrition</a:t>
            </a:r>
            <a:r>
              <a:rPr lang="en-US" sz="2000" dirty="0"/>
              <a:t>  </a:t>
            </a:r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6"/>
              </a:rPr>
              <a:t>http://www.fns.usda.gov/school-meals/child-nutrition-programs</a:t>
            </a:r>
            <a:endParaRPr lang="en-US" sz="2000" dirty="0"/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7"/>
              </a:rPr>
              <a:t>http://www.fns.usda.gov/tn/local-school-wellness-policy-outreach-toolkit</a:t>
            </a:r>
            <a:endParaRPr lang="en-US" sz="2000" dirty="0"/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USDA Healthy Hunger Free Kids Act  </a:t>
            </a:r>
            <a:r>
              <a:rPr lang="en-US" sz="2000" dirty="0">
                <a:hlinkClick r:id="rId8"/>
              </a:rPr>
              <a:t>http://www.fns.usda.gov/school-meals/healthy-hunger-free-kids-act</a:t>
            </a:r>
            <a:r>
              <a:rPr lang="en-US" sz="2000" dirty="0"/>
              <a:t> </a:t>
            </a:r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9"/>
              </a:rPr>
              <a:t>https://foodplanner.healthiergeneration.org/calculator/</a:t>
            </a:r>
            <a:endParaRPr lang="en-US" sz="2000" dirty="0"/>
          </a:p>
          <a:p>
            <a:pPr marL="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New Jersey Resources</a:t>
            </a:r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Log into SNEARS </a:t>
            </a:r>
            <a:r>
              <a:rPr lang="en-US" sz="2000" dirty="0">
                <a:sym typeface="Wingdings" panose="05000000000000000000" pitchFamily="2" charset="2"/>
              </a:rPr>
              <a:t> Resources Tab Smart Snacks</a:t>
            </a:r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Log into SNEARS </a:t>
            </a:r>
            <a:r>
              <a:rPr lang="en-US" sz="2000" dirty="0">
                <a:sym typeface="Wingdings" panose="05000000000000000000" pitchFamily="2" charset="2"/>
              </a:rPr>
              <a:t> Resources Tab Local Wellness Policy</a:t>
            </a:r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adugi" panose="020B0502040204020203" pitchFamily="34" charset="0"/>
            </a:endParaRPr>
          </a:p>
          <a:p>
            <a:pPr marL="571500" lvl="1" indent="-171450" fontAlgn="auto">
              <a:spcAft>
                <a:spcPts val="0"/>
              </a:spcAft>
              <a:defRPr/>
            </a:pPr>
            <a:endParaRPr lang="en-US" sz="1200" dirty="0">
              <a:latin typeface="Gadugi" panose="020B0502040204020203" pitchFamily="3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CC43-CB86-4D78-AA3D-9B496A5E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  <a:ea typeface="Gotham Bold"/>
                <a:cs typeface="Gotham Bold"/>
              </a:rPr>
              <a:t>Alliance &amp; CDC Resources 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513F-5743-4F87-89B4-A52E54B2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8001000" cy="4525963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US" sz="2000" dirty="0">
                <a:cs typeface="Gotham Bold" pitchFamily="50" charset="0"/>
              </a:rPr>
              <a:t>The Alliance for a Healthier Generation Model Wellness Policy  </a:t>
            </a:r>
            <a:r>
              <a:rPr lang="en-US" sz="2000" dirty="0">
                <a:cs typeface="Gotham Bold" pitchFamily="50" charset="0"/>
                <a:hlinkClick r:id="rId3"/>
              </a:rPr>
              <a:t>http://www.ocde.us/nutritioneducation/Documents/AHGModelWellnessPolicy.doc</a:t>
            </a:r>
            <a:endParaRPr lang="en-US" sz="2000" dirty="0">
              <a:cs typeface="Gotham Bold" pitchFamily="50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US" sz="2000" dirty="0"/>
              <a:t>AHG  video on highlights of the USDA’s final rule on wellness policies: </a:t>
            </a:r>
            <a:r>
              <a:rPr lang="en-US" sz="20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https://www.healthiergeneration.org/take_action/schools/wellness_committees__policies/local_wellness_policy_final_rule/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dirty="0"/>
              <a:t> </a:t>
            </a:r>
            <a:r>
              <a:rPr lang="en-US" altLang="en-US" sz="2000" dirty="0">
                <a:ea typeface="Gotham Bold"/>
                <a:cs typeface="Gotham Bold"/>
                <a:hlinkClick r:id="rId5"/>
              </a:rPr>
              <a:t>http://www.cdc.gov/healthyyouth/wscc/index.htm</a:t>
            </a:r>
            <a:endParaRPr lang="en-US" altLang="en-US" sz="2000" dirty="0">
              <a:ea typeface="Gotham Bold"/>
              <a:cs typeface="Gotham Bold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ea typeface="Gotham Bold"/>
                <a:cs typeface="Gotham Bold"/>
                <a:hlinkClick r:id="rId6"/>
              </a:rPr>
              <a:t>http://www.cdc.gov/healthyyouth/wscc/pdf/wscc_fact_sheet_508c.pdf</a:t>
            </a:r>
            <a:endParaRPr lang="en-US" altLang="en-US" sz="2000" dirty="0">
              <a:ea typeface="Gotham Bold"/>
              <a:cs typeface="Gotham Bold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ea typeface="Gotham Bold"/>
                <a:cs typeface="Gotham Bold"/>
              </a:rPr>
              <a:t>NJSBA Task Force on the Impact of Health &amp; Wellness on Student Achievement: Final Report—Best Practices (pg. 23-34)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</a:rPr>
              <a:t>CDC HEALTHY SCHOOLS </a:t>
            </a:r>
            <a:r>
              <a:rPr lang="en-US" sz="2000" dirty="0">
                <a:solidFill>
                  <a:prstClr val="black"/>
                </a:solidFill>
                <a:hlinkClick r:id="rId7"/>
              </a:rPr>
              <a:t>https://www.cdc.gov/healthyschools/index.htm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u="sng" dirty="0">
                <a:solidFill>
                  <a:schemeClr val="accent2"/>
                </a:solidFill>
                <a:hlinkClick r:id="rId8"/>
              </a:rPr>
              <a:t>http://www.cdc.gov/HealthyYouth/health_and_acacdemics/</a:t>
            </a:r>
            <a:endParaRPr lang="en-US" sz="2000" u="sng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63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Thank you for viewing the Local Wellness Policy Update 2017 webinar!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707020" y="1145463"/>
            <a:ext cx="84582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2000" b="1" dirty="0"/>
              <a:t> 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000" dirty="0"/>
              <a:t>This webinar will count toward </a:t>
            </a:r>
            <a:r>
              <a:rPr lang="en-US" altLang="en-US" sz="2800" b="1" dirty="0"/>
              <a:t>1hour</a:t>
            </a:r>
            <a:r>
              <a:rPr lang="en-US" altLang="en-US" sz="2000" dirty="0"/>
              <a:t> of professional standards training:</a:t>
            </a:r>
          </a:p>
          <a:p>
            <a:pPr marL="0" indent="0" algn="ctr"/>
            <a:r>
              <a:rPr lang="en-US" altLang="en-US" sz="2000" b="1" dirty="0"/>
              <a:t> </a:t>
            </a:r>
            <a:r>
              <a:rPr lang="en-US" altLang="en-US" sz="2800" dirty="0"/>
              <a:t>Key Area- </a:t>
            </a:r>
            <a:r>
              <a:rPr lang="en-US" altLang="en-US" sz="2800" b="1" dirty="0"/>
              <a:t>4000 Communication and Marketing</a:t>
            </a:r>
          </a:p>
          <a:p>
            <a:pPr marL="0" indent="0" algn="ctr"/>
            <a:r>
              <a:rPr lang="en-US" altLang="en-US" sz="2000" b="1" dirty="0"/>
              <a:t> </a:t>
            </a:r>
            <a:r>
              <a:rPr lang="en-US" altLang="en-US" sz="2800" dirty="0"/>
              <a:t>Learning Topic- </a:t>
            </a:r>
            <a:r>
              <a:rPr lang="en-US" altLang="en-US" sz="2800" b="1" dirty="0"/>
              <a:t>4160 Smarter Lunch Room Techniques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n-US" altLang="en-US" sz="2000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en-US" sz="2000" dirty="0"/>
              <a:t>Department of Agriculture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en-US" sz="2000" dirty="0"/>
              <a:t>School Nutrition Programs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en-US" sz="2000" dirty="0"/>
              <a:t>609.984.0692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en-US" sz="2000" dirty="0">
                <a:hlinkClick r:id="rId3"/>
              </a:rPr>
              <a:t>www.nj.gov/agriculture</a:t>
            </a:r>
            <a:r>
              <a:rPr lang="en-US" altLang="en-US" sz="2000" dirty="0"/>
              <a:t> 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n-US" altLang="en-US" sz="2000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en-US" sz="2000" dirty="0"/>
              <a:t>This institution is an equal opportunity provider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75779" name="Picture 8" descr="New Jersey State Seal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445288"/>
            <a:ext cx="1404731" cy="14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9" descr="Division of Food and Nutri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775810"/>
            <a:ext cx="1666571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Why is School Wellness Important?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066800"/>
            <a:ext cx="8229600" cy="35052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Increases academic performance</a:t>
            </a:r>
          </a:p>
          <a:p>
            <a:r>
              <a:rPr lang="en-US" sz="2800" dirty="0"/>
              <a:t>Improves classroom behavior</a:t>
            </a:r>
          </a:p>
          <a:p>
            <a:r>
              <a:rPr lang="en-US" sz="2800" dirty="0"/>
              <a:t>Helps with learning retention</a:t>
            </a:r>
          </a:p>
          <a:p>
            <a:r>
              <a:rPr lang="en-US" sz="2800" dirty="0"/>
              <a:t>Keeps students safe and healthy</a:t>
            </a:r>
          </a:p>
          <a:p>
            <a:r>
              <a:rPr lang="en-US" sz="2800" dirty="0"/>
              <a:t>Encourages healthy body weight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97658"/>
            <a:ext cx="27733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9906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166813" y="1371600"/>
            <a:ext cx="7483475" cy="41910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altLang="en-US" sz="2000" dirty="0"/>
              <a:t>2004 Child Nutrition and WIC Reauthorization Act – Participating SFAs to establish LWP by SY 2006 </a:t>
            </a:r>
          </a:p>
          <a:p>
            <a:pPr>
              <a:buSzPct val="100000"/>
            </a:pPr>
            <a:endParaRPr lang="en-US" altLang="en-US" sz="2000" dirty="0"/>
          </a:p>
          <a:p>
            <a:pPr>
              <a:buSzPct val="100000"/>
            </a:pPr>
            <a:r>
              <a:rPr lang="en-US" sz="2000" dirty="0"/>
              <a:t>2010 Strengthened by the Healthy Hunger Free Kids Act (HHFKA)</a:t>
            </a:r>
          </a:p>
          <a:p>
            <a:pPr>
              <a:buSzPct val="100000"/>
            </a:pPr>
            <a:endParaRPr lang="en-US" altLang="en-US" sz="2000" dirty="0"/>
          </a:p>
          <a:p>
            <a:pPr>
              <a:buSzPct val="100000"/>
            </a:pPr>
            <a:r>
              <a:rPr lang="en-US" sz="2000" dirty="0"/>
              <a:t>July 21, 2016, the USDA final rule was published in the Federal Register. The final rule strengthens and expands LWP requirements</a:t>
            </a:r>
          </a:p>
          <a:p>
            <a:pPr>
              <a:buSzPct val="100000"/>
            </a:pPr>
            <a:endParaRPr lang="en-US" altLang="en-US" sz="2000" dirty="0"/>
          </a:p>
          <a:p>
            <a:pPr>
              <a:buSzPct val="100000"/>
            </a:pPr>
            <a:r>
              <a:rPr lang="en-US" altLang="en-US" sz="2000" dirty="0"/>
              <a:t>All SFAs must have their updated and compliant LWP for SY 2017-18 in place as of July 1, 2017</a:t>
            </a:r>
          </a:p>
          <a:p>
            <a:pPr>
              <a:buFont typeface="Times New Roman" pitchFamily="18" charset="0"/>
              <a:buNone/>
            </a:pPr>
            <a:endParaRPr lang="en-US" altLang="en-US" sz="1400" dirty="0">
              <a:solidFill>
                <a:srgbClr val="F79646"/>
              </a:solidFill>
              <a:latin typeface="Gadugi" pitchFamily="34" charset="0"/>
            </a:endParaRPr>
          </a:p>
          <a:p>
            <a:pPr>
              <a:buFont typeface="Times New Roman" pitchFamily="18" charset="0"/>
              <a:buNone/>
            </a:pPr>
            <a:endParaRPr lang="en-US" altLang="en-US" sz="1400" dirty="0">
              <a:solidFill>
                <a:srgbClr val="F79646"/>
              </a:solidFill>
              <a:latin typeface="Gadug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40483"/>
            <a:ext cx="3657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71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Webinar Objectives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04461" y="838200"/>
            <a:ext cx="7477539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SFA will be able to:</a:t>
            </a:r>
          </a:p>
          <a:p>
            <a:r>
              <a:rPr lang="en-US" sz="2800" dirty="0"/>
              <a:t>List the 5 required elements of the USDA School LWP Final Rule requirements </a:t>
            </a:r>
          </a:p>
          <a:p>
            <a:endParaRPr lang="en-US" sz="2800" dirty="0"/>
          </a:p>
          <a:p>
            <a:r>
              <a:rPr lang="en-US" sz="2800" dirty="0"/>
              <a:t>Implement the State Agency requirements</a:t>
            </a:r>
          </a:p>
          <a:p>
            <a:endParaRPr lang="en-US" sz="2800" dirty="0"/>
          </a:p>
          <a:p>
            <a:r>
              <a:rPr lang="en-US" sz="2800" dirty="0"/>
              <a:t>Access the links to resources &amp; a toolkit to strengthen your current school LWP as needed</a:t>
            </a:r>
          </a:p>
        </p:txBody>
      </p:sp>
      <p:pic>
        <p:nvPicPr>
          <p:cNvPr id="18435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43450"/>
            <a:ext cx="28003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idx="4294967295"/>
          </p:nvPr>
        </p:nvSpPr>
        <p:spPr>
          <a:xfrm>
            <a:off x="974725" y="762000"/>
            <a:ext cx="76200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USDA Local Wellness Policy Final Rule</a:t>
            </a:r>
            <a:br>
              <a:rPr lang="en-US" sz="900" dirty="0"/>
            </a:br>
            <a:endParaRPr lang="en-US" sz="27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4294967295"/>
          </p:nvPr>
        </p:nvSpPr>
        <p:spPr>
          <a:xfrm>
            <a:off x="974725" y="1676400"/>
            <a:ext cx="7720013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All School Districts that participate in the National School Lunch Program MUST meet </a:t>
            </a:r>
            <a:r>
              <a:rPr lang="en-US" altLang="en-US" sz="2400" b="1" i="1" u="sng" dirty="0"/>
              <a:t>expanded </a:t>
            </a:r>
            <a:r>
              <a:rPr lang="en-US" altLang="en-US" sz="2400" dirty="0"/>
              <a:t> Requirements: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2400" dirty="0"/>
              <a:t>Designates one or more district or school officials to ensure compliance and identify their position title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2400" dirty="0"/>
              <a:t>Establishes minimum content requirements for local school wellness polices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2400" dirty="0"/>
              <a:t>Ensures stakeholder participation in the development and update of such policies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2400" dirty="0"/>
              <a:t>Assesses and discloses compliance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2400" dirty="0"/>
              <a:t>Increases transparency to the public, and increases integrity</a:t>
            </a:r>
          </a:p>
          <a:p>
            <a:pPr>
              <a:lnSpc>
                <a:spcPct val="80000"/>
              </a:lnSpc>
            </a:pPr>
            <a:endParaRPr lang="en-US" altLang="en-US" sz="3000" dirty="0"/>
          </a:p>
        </p:txBody>
      </p:sp>
      <p:pic>
        <p:nvPicPr>
          <p:cNvPr id="27652" name="Picture 7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966867"/>
            <a:ext cx="1889125" cy="18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342231" y="238539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Narkisim"/>
              </a:rPr>
              <a:t>Required Elements of the LWP</a:t>
            </a:r>
          </a:p>
          <a:p>
            <a:endParaRPr lang="en-US" sz="3200" dirty="0">
              <a:latin typeface="Narkisim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649896"/>
            <a:ext cx="588486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>
                <a:latin typeface="+mn-lt"/>
              </a:rPr>
              <a:t>Public Involvement (stakeholders)</a:t>
            </a: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+mn-lt"/>
              </a:rPr>
              <a:t>Nutrition Education </a:t>
            </a: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+mn-lt"/>
              </a:rPr>
              <a:t>Nutrition Promotion goals </a:t>
            </a: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+mn-lt"/>
              </a:rPr>
              <a:t>Nutritional Guidelines for all foods available on the school campus</a:t>
            </a: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+mn-lt"/>
              </a:rPr>
              <a:t>Physical Activity goals (school based activities to promote student wellness)</a:t>
            </a:r>
          </a:p>
          <a:p>
            <a:pPr marL="342900" indent="-342900">
              <a:buFontTx/>
              <a:buAutoNum type="arabicPeriod"/>
            </a:pPr>
            <a:endParaRPr lang="en-US" dirty="0">
              <a:latin typeface="Narkisim"/>
            </a:endParaRPr>
          </a:p>
        </p:txBody>
      </p:sp>
      <p:pic>
        <p:nvPicPr>
          <p:cNvPr id="4" name="Picture 8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4848" y="5316424"/>
            <a:ext cx="1474304" cy="152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1. Public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84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HHFKA requires all stakeholders </a:t>
            </a:r>
            <a:r>
              <a:rPr lang="en-US" dirty="0"/>
              <a:t>to participate in the implementation and periodic review and update of LWP</a:t>
            </a:r>
          </a:p>
          <a:p>
            <a:r>
              <a:rPr lang="en-US" sz="3000" dirty="0"/>
              <a:t>Stakeholders could consist of but not limited to:</a:t>
            </a:r>
          </a:p>
          <a:p>
            <a:pPr lvl="1"/>
            <a:r>
              <a:rPr lang="en-US" sz="2600" dirty="0"/>
              <a:t>teachers </a:t>
            </a:r>
          </a:p>
          <a:p>
            <a:pPr lvl="1"/>
            <a:r>
              <a:rPr lang="en-US" sz="2600" dirty="0"/>
              <a:t>students </a:t>
            </a:r>
          </a:p>
          <a:p>
            <a:pPr lvl="1"/>
            <a:r>
              <a:rPr lang="en-US" sz="2600" dirty="0"/>
              <a:t>parents </a:t>
            </a:r>
          </a:p>
          <a:p>
            <a:pPr lvl="1"/>
            <a:r>
              <a:rPr lang="en-US" sz="2600" dirty="0"/>
              <a:t>school board members</a:t>
            </a:r>
          </a:p>
          <a:p>
            <a:pPr lvl="1"/>
            <a:r>
              <a:rPr lang="en-US" sz="2600" dirty="0"/>
              <a:t>other SFA representatives (administrators)</a:t>
            </a:r>
          </a:p>
          <a:p>
            <a:pPr lvl="1"/>
            <a:r>
              <a:rPr lang="en-US" sz="2600" dirty="0"/>
              <a:t>community members</a:t>
            </a:r>
          </a:p>
          <a:p>
            <a:pPr lvl="1"/>
            <a:r>
              <a:rPr lang="en-US" sz="2600" dirty="0"/>
              <a:t>school health professionals 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37891" name="Picture 3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25" y="5364163"/>
            <a:ext cx="149225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cture">
            <a:extLst>
              <a:ext uri="{FF2B5EF4-FFF2-40B4-BE49-F238E27FC236}">
                <a16:creationId xmlns:a16="http://schemas.microsoft.com/office/drawing/2014/main" id="{B718B386-981D-4F7C-B402-98D2C4A7A5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0"/>
            <a:ext cx="1524000" cy="156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lored Penc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tie's Font them">
      <a:majorFont>
        <a:latin typeface="Comic Sans MS"/>
        <a:ea typeface=""/>
        <a:cs typeface=""/>
      </a:majorFont>
      <a:minorFont>
        <a:latin typeface="Narkisi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1413</Words>
  <Application>Microsoft Office PowerPoint</Application>
  <PresentationFormat>On-screen Show (4:3)</PresentationFormat>
  <Paragraphs>199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Bold</vt:lpstr>
      <vt:lpstr>Calibri</vt:lpstr>
      <vt:lpstr>Comic Sans MS</vt:lpstr>
      <vt:lpstr>Gadugi</vt:lpstr>
      <vt:lpstr>Gotham Bold</vt:lpstr>
      <vt:lpstr>Narkisim</vt:lpstr>
      <vt:lpstr>Times New Roman</vt:lpstr>
      <vt:lpstr>Verdana</vt:lpstr>
      <vt:lpstr>Wingdings</vt:lpstr>
      <vt:lpstr>Colored Pencils</vt:lpstr>
      <vt:lpstr>Local Wellness Policy (LWP) Updates for School Year 2017-18</vt:lpstr>
      <vt:lpstr>PowerPoint Presentation</vt:lpstr>
      <vt:lpstr>Why is School Wellness Important?</vt:lpstr>
      <vt:lpstr>PowerPoint Presentation</vt:lpstr>
      <vt:lpstr>Background</vt:lpstr>
      <vt:lpstr>Webinar Objectives</vt:lpstr>
      <vt:lpstr>USDA Local Wellness Policy Final Rule </vt:lpstr>
      <vt:lpstr>PowerPoint Presentation</vt:lpstr>
      <vt:lpstr>1. Public Involvement</vt:lpstr>
      <vt:lpstr>1. Public involvement continued </vt:lpstr>
      <vt:lpstr>2. Nutrition Education</vt:lpstr>
      <vt:lpstr>3. Nutrition Promotion Examples of measurable goals for nutrition promotion</vt:lpstr>
      <vt:lpstr>4. Nutrition Guidelines  </vt:lpstr>
      <vt:lpstr>5. Physical Activity Examples of measurable goals for physical activity</vt:lpstr>
      <vt:lpstr>Leadership</vt:lpstr>
      <vt:lpstr>Implementing Your Local Wellness Policy</vt:lpstr>
      <vt:lpstr>Maintain Your LWP</vt:lpstr>
      <vt:lpstr>Measure Your Progress</vt:lpstr>
      <vt:lpstr>Evaluate Your Policies</vt:lpstr>
      <vt:lpstr>Triennial Assessments</vt:lpstr>
      <vt:lpstr>Requirements for Administrative Review (AR) in New Jersey</vt:lpstr>
      <vt:lpstr>Documentation</vt:lpstr>
      <vt:lpstr>Your Key Take-Aways for Success</vt:lpstr>
      <vt:lpstr>Contact Us  </vt:lpstr>
      <vt:lpstr>Resources </vt:lpstr>
      <vt:lpstr>Alliance &amp; CDC Resources </vt:lpstr>
      <vt:lpstr>Thank you for viewing the Local Wellness Policy Update 2017 webinar!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2017-08-09T13:24:33Z</dcterms:created>
  <dcterms:modified xsi:type="dcterms:W3CDTF">2019-02-21T15:54:11Z</dcterms:modified>
</cp:coreProperties>
</file>